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6" r:id="rId8"/>
    <p:sldId id="267" r:id="rId9"/>
  </p:sldIdLst>
  <p:sldSz cx="18288000" cy="10287000"/>
  <p:notesSz cx="10287000" cy="18288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market Sans TTF Light" panose="02000000000000000000" pitchFamily="2" charset="-128"/>
      <p:regular r:id="rId15"/>
    </p:embeddedFont>
    <p:embeddedFont>
      <p:font typeface="Gmarket Sans TTF Medium" panose="02000000000000000000" pitchFamily="2" charset="-128"/>
      <p:regular r:id="rId16"/>
    </p:embeddedFont>
    <p:embeddedFont>
      <p:font typeface="Noto Sans KR" panose="020B0500000000000000" pitchFamily="34" charset="-128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nhye Yoon" initials="SY" lastIdx="1" clrIdx="0">
    <p:extLst>
      <p:ext uri="{19B8F6BF-5375-455C-9EA6-DF929625EA0E}">
        <p15:presenceInfo xmlns:p15="http://schemas.microsoft.com/office/powerpoint/2012/main" userId="S::syoon9@nait.ca::75c75180-4314-4c63-b297-ebbb15746f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D1A7"/>
    <a:srgbClr val="206D38"/>
    <a:srgbClr val="A3D3CC"/>
    <a:srgbClr val="E2E9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64" autoAdjust="0"/>
  </p:normalViewPr>
  <p:slideViewPr>
    <p:cSldViewPr>
      <p:cViewPr varScale="1">
        <p:scale>
          <a:sx n="39" d="100"/>
          <a:sy n="39" d="100"/>
        </p:scale>
        <p:origin x="66" y="1026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4ABFE-2E7A-4570-96BF-00F3C2EF5312}" type="datetimeFigureOut">
              <a:rPr lang="en-CA" smtClean="0"/>
              <a:t>2021-10-14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3F0BA-FC0C-4E13-BE63-11C478B516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630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3F0BA-FC0C-4E13-BE63-11C478B516C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51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naitca.sharepoint.com/:v:/r/teams/alone/Shared%20Documents/General/Recordings/View%20Only/Meeting%20in%20_General_-20210926_231402-Meeting%20Recording.mp4?csf=1&amp;web=1&amp;e=reDaA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flaticon.com/premium-icon/question-mark_419274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training_2849198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flaticon.com/free-icon/recruitment_208346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s://www.flaticon.com/free-icon/human-resources_294231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laticon.com/premium-icon/question-mark_4192747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www.flaticon.com/free-icon/order_1356556" TargetMode="External"/><Relationship Id="rId18" Type="http://schemas.openxmlformats.org/officeDocument/2006/relationships/hyperlink" Target="https://www.flaticon.com/free-icon/check-list_3300090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hyperlink" Target="https://www.flaticon.com/premium-icon/one_1979440" TargetMode="External"/><Relationship Id="rId17" Type="http://schemas.openxmlformats.org/officeDocument/2006/relationships/hyperlink" Target="https://www.flaticon.com/premium-icon/worldwide-shipping_2543192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flaticon.com/free-icon/three_3521937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hyperlink" Target="https://www.flaticon.com/free-icon/inventory_2897763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hyperlink" Target="https://www.flaticon.com/free-icon/two_352199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check-list_3300090" TargetMode="External"/><Relationship Id="rId13" Type="http://schemas.openxmlformats.org/officeDocument/2006/relationships/hyperlink" Target="https://www.flaticon.com/free-icon/order_1356556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www.flaticon.com/free-icon/training_2849198" TargetMode="External"/><Relationship Id="rId12" Type="http://schemas.openxmlformats.org/officeDocument/2006/relationships/hyperlink" Target="https://www.flaticon.com/premium-icon/question-mark_4192747" TargetMode="External"/><Relationship Id="rId2" Type="http://schemas.openxmlformats.org/officeDocument/2006/relationships/image" Target="../media/image20.png"/><Relationship Id="rId16" Type="http://schemas.openxmlformats.org/officeDocument/2006/relationships/hyperlink" Target="https://www.flaticon.com/free-icon/two_3521999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free-icon/recruitment_2083461" TargetMode="External"/><Relationship Id="rId11" Type="http://schemas.openxmlformats.org/officeDocument/2006/relationships/hyperlink" Target="https://www.flaticon.com/free-icon/inventory_2897763" TargetMode="External"/><Relationship Id="rId5" Type="http://schemas.openxmlformats.org/officeDocument/2006/relationships/hyperlink" Target="https://www.flaticon.com/free-icon/human-resources_2942319" TargetMode="External"/><Relationship Id="rId15" Type="http://schemas.openxmlformats.org/officeDocument/2006/relationships/hyperlink" Target="https://www.flaticon.com/free-icon/three_3521937" TargetMode="External"/><Relationship Id="rId10" Type="http://schemas.openxmlformats.org/officeDocument/2006/relationships/hyperlink" Target="https://www.investopedia.com/terms/h/humanresources.asp" TargetMode="External"/><Relationship Id="rId4" Type="http://schemas.openxmlformats.org/officeDocument/2006/relationships/hyperlink" Target="https://www.miricanvas.com/templates/search?templateTypeId=presentation&amp;keyword=%ED%94%84%EB%A1%9C%EC%9D%B4%ED%8A%B8" TargetMode="External"/><Relationship Id="rId9" Type="http://schemas.openxmlformats.org/officeDocument/2006/relationships/hyperlink" Target="https://www.flaticon.com/premium-icon/worldwide-shipping_2543192" TargetMode="External"/><Relationship Id="rId14" Type="http://schemas.openxmlformats.org/officeDocument/2006/relationships/hyperlink" Target="https://www.flaticon.com/premium-icon/one_19794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4455" y="2829339"/>
            <a:ext cx="8136804" cy="358766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700" b="1" kern="0" spc="-500" dirty="0">
                <a:solidFill>
                  <a:srgbClr val="478C5C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Business</a:t>
            </a:r>
          </a:p>
          <a:p>
            <a:pPr algn="ctr"/>
            <a:r>
              <a:rPr lang="en-US" sz="7700" b="1" kern="0" spc="-500" dirty="0">
                <a:solidFill>
                  <a:srgbClr val="478C5C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Processes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33167" y="9599337"/>
            <a:ext cx="2826233" cy="7128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Seonhye Yoon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3263" y="5452796"/>
            <a:ext cx="7739188" cy="4527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Business Practices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371600" y="7124700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77581" y="719159"/>
            <a:ext cx="7365832" cy="5657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DMIT1006 OA01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12358" y="5055573"/>
            <a:ext cx="5863284" cy="175853"/>
            <a:chOff x="6211215" y="5527182"/>
            <a:chExt cx="5863284" cy="175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2630226" y="664280"/>
            <a:ext cx="8080386" cy="6205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Instructor: Yvonne Bouchard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B55943-2D70-4F9F-AF4B-B50EBAF5201C}"/>
              </a:ext>
            </a:extLst>
          </p:cNvPr>
          <p:cNvSpPr txBox="1"/>
          <p:nvPr/>
        </p:nvSpPr>
        <p:spPr>
          <a:xfrm>
            <a:off x="5274406" y="5934900"/>
            <a:ext cx="7739188" cy="4527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kern="0" spc="-200" dirty="0">
                <a:solidFill>
                  <a:srgbClr val="478C5C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Medium" pitchFamily="34" charset="0"/>
              </a:rPr>
              <a:t>Due on Sep 26th</a:t>
            </a:r>
            <a:endParaRPr lang="en-US" b="1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B91BE9A3-1D17-4782-A63E-D279D506F8A6}"/>
              </a:ext>
            </a:extLst>
          </p:cNvPr>
          <p:cNvSpPr txBox="1"/>
          <p:nvPr/>
        </p:nvSpPr>
        <p:spPr>
          <a:xfrm>
            <a:off x="228600" y="9666421"/>
            <a:ext cx="3810000" cy="6205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  <a:hlinkClick r:id="rId7"/>
              </a:rPr>
              <a:t>Presentation Hyperlink  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23">
            <a:extLst>
              <a:ext uri="{FF2B5EF4-FFF2-40B4-BE49-F238E27FC236}">
                <a16:creationId xmlns:a16="http://schemas.microsoft.com/office/drawing/2014/main" id="{B49995C9-4739-40D1-95E8-D3BD4FAD75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03758" y="6738423"/>
            <a:ext cx="4750831" cy="2900877"/>
          </a:xfrm>
          <a:prstGeom prst="rect">
            <a:avLst/>
          </a:prstGeom>
        </p:spPr>
      </p:pic>
      <p:pic>
        <p:nvPicPr>
          <p:cNvPr id="32" name="Object 17">
            <a:extLst>
              <a:ext uri="{FF2B5EF4-FFF2-40B4-BE49-F238E27FC236}">
                <a16:creationId xmlns:a16="http://schemas.microsoft.com/office/drawing/2014/main" id="{F4C0861D-E85A-46DE-97FB-544CA6F2172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5582" y="3406124"/>
            <a:ext cx="4485001" cy="28803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3182" y="577209"/>
            <a:ext cx="2232905" cy="2178136"/>
            <a:chOff x="933182" y="577209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82" y="577209"/>
              <a:ext cx="2232905" cy="21781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64343" y="1247177"/>
            <a:ext cx="1970581" cy="838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3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Index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9273" y="8580105"/>
            <a:ext cx="491544" cy="1874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96936" y="4371766"/>
            <a:ext cx="4771622" cy="11904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2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HR (Human Resources)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96936" y="4932887"/>
            <a:ext cx="4230381" cy="809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1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What is the HR?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76400" y="4584783"/>
            <a:ext cx="2139362" cy="175853"/>
            <a:chOff x="272387" y="5367560"/>
            <a:chExt cx="2139362" cy="175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72387" y="5367560"/>
              <a:ext cx="2139362" cy="17585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149559" y="7369066"/>
            <a:ext cx="4598331" cy="5952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HR Jobs</a:t>
            </a:r>
            <a:endParaRPr lang="en-US" sz="2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03434" y="7994088"/>
            <a:ext cx="4517516" cy="809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Example of three jobs in HR team</a:t>
            </a:r>
            <a:endParaRPr lang="en-US" sz="2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676400" y="7882216"/>
            <a:ext cx="2139362" cy="175853"/>
            <a:chOff x="4351144" y="5367560"/>
            <a:chExt cx="2139362" cy="1758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351144" y="5367560"/>
              <a:ext cx="2139362" cy="17585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798687" y="3924300"/>
            <a:ext cx="4655902" cy="6190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Shipping/Receiving</a:t>
            </a:r>
            <a:endParaRPr lang="en-US" sz="2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5116" y="4714996"/>
            <a:ext cx="4230381" cy="809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What is Shipping/Receiving?</a:t>
            </a:r>
            <a:endParaRPr lang="en-US" sz="2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8254768" y="4516840"/>
            <a:ext cx="2139362" cy="175853"/>
            <a:chOff x="8012315" y="5367560"/>
            <a:chExt cx="2139362" cy="1758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012315" y="5367560"/>
              <a:ext cx="2139362" cy="17585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865116" y="7666684"/>
            <a:ext cx="4652690" cy="6190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2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Shipping/Receiving Jobs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30404" y="8209645"/>
            <a:ext cx="4099804" cy="4139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1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3 example Shipping/Receiving jobs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8274544" y="7930378"/>
            <a:ext cx="2139362" cy="175853"/>
            <a:chOff x="12202925" y="5367560"/>
            <a:chExt cx="2139362" cy="1758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202925" y="5367560"/>
              <a:ext cx="2139362" cy="175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344809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19067" y="480898"/>
            <a:ext cx="4249865" cy="14856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6000" kern="0" spc="-4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HR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94647" y="1471349"/>
            <a:ext cx="5696420" cy="152788"/>
            <a:chOff x="6294647" y="1471349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647" y="1471349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35400" y="1966574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44800" y="1306192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517ED9-51D3-42A6-BC16-C730FA43ADAF}"/>
              </a:ext>
            </a:extLst>
          </p:cNvPr>
          <p:cNvSpPr txBox="1"/>
          <p:nvPr/>
        </p:nvSpPr>
        <p:spPr>
          <a:xfrm>
            <a:off x="3534389" y="3887596"/>
            <a:ext cx="11216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HR =  Human Resources</a:t>
            </a:r>
            <a:endParaRPr lang="en-CA" dirty="0">
              <a:solidFill>
                <a:srgbClr val="206D38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981F81B-9A9A-40FD-9A50-E76C6D4C7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57" y="4976826"/>
            <a:ext cx="4876800" cy="4876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C0DD25-C6A8-4156-9EF1-E5D97E53FBD7}"/>
              </a:ext>
            </a:extLst>
          </p:cNvPr>
          <p:cNvSpPr txBox="1"/>
          <p:nvPr/>
        </p:nvSpPr>
        <p:spPr>
          <a:xfrm>
            <a:off x="7239000" y="9322833"/>
            <a:ext cx="381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7"/>
              </a:rPr>
              <a:t>https://www.flaticon.com/premium-icon/question-mark_4192747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267" y="722717"/>
            <a:ext cx="13184597" cy="14856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4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HR Jobs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4400" y="2552700"/>
            <a:ext cx="4493342" cy="4493342"/>
            <a:chOff x="6451748" y="2174158"/>
            <a:chExt cx="5382218" cy="53822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1748" y="2174158"/>
              <a:ext cx="5382218" cy="5382218"/>
            </a:xfrm>
            <a:prstGeom prst="rect">
              <a:avLst/>
            </a:prstGeom>
          </p:spPr>
        </p:pic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9B54740-F719-4F57-8743-F1DEC630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58" y="2552700"/>
            <a:ext cx="4492800" cy="44928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84EF442-5BF7-4892-8FF8-74DFA0F65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00" y="2552700"/>
            <a:ext cx="4492800" cy="4492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A6778F-A50D-42D2-BCA5-99BD998CE364}"/>
              </a:ext>
            </a:extLst>
          </p:cNvPr>
          <p:cNvGrpSpPr/>
          <p:nvPr/>
        </p:nvGrpSpPr>
        <p:grpSpPr>
          <a:xfrm>
            <a:off x="7705637" y="7989154"/>
            <a:ext cx="2876070" cy="957075"/>
            <a:chOff x="7705637" y="7989154"/>
            <a:chExt cx="2876070" cy="957075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2AB41CB7-3A41-42F8-A224-D14830FD7B50}"/>
                </a:ext>
              </a:extLst>
            </p:cNvPr>
            <p:cNvGrpSpPr/>
            <p:nvPr/>
          </p:nvGrpSpPr>
          <p:grpSpPr>
            <a:xfrm>
              <a:off x="7705637" y="7989154"/>
              <a:ext cx="2876070" cy="957075"/>
              <a:chOff x="4684264" y="8412390"/>
              <a:chExt cx="8622518" cy="814676"/>
            </a:xfrm>
          </p:grpSpPr>
          <p:pic>
            <p:nvPicPr>
              <p:cNvPr id="34" name="Object 6">
                <a:extLst>
                  <a:ext uri="{FF2B5EF4-FFF2-40B4-BE49-F238E27FC236}">
                    <a16:creationId xmlns:a16="http://schemas.microsoft.com/office/drawing/2014/main" id="{CD4FDFF5-ABB4-4DF7-A200-72CFCFB8D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4684264" y="8412390"/>
                <a:ext cx="8622518" cy="814676"/>
              </a:xfrm>
              <a:prstGeom prst="rect">
                <a:avLst/>
              </a:prstGeom>
            </p:spPr>
          </p:pic>
        </p:grp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81727ADC-BB36-470C-9F1B-293FB1AE8F78}"/>
                </a:ext>
              </a:extLst>
            </p:cNvPr>
            <p:cNvSpPr txBox="1"/>
            <p:nvPr/>
          </p:nvSpPr>
          <p:spPr>
            <a:xfrm>
              <a:off x="7821826" y="8210201"/>
              <a:ext cx="2643689" cy="53232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200" kern="0" spc="-100" dirty="0">
                  <a:solidFill>
                    <a:srgbClr val="206D3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Regular" pitchFamily="34" charset="0"/>
                </a:rPr>
                <a:t>HR Generalist</a:t>
              </a:r>
              <a:endParaRPr lang="en-US" sz="28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47B547-8A04-4F8F-AB11-7B63F4C3CD87}"/>
              </a:ext>
            </a:extLst>
          </p:cNvPr>
          <p:cNvGrpSpPr/>
          <p:nvPr/>
        </p:nvGrpSpPr>
        <p:grpSpPr>
          <a:xfrm>
            <a:off x="2258623" y="7997093"/>
            <a:ext cx="2876070" cy="957075"/>
            <a:chOff x="7705637" y="7989154"/>
            <a:chExt cx="2876070" cy="957075"/>
          </a:xfrm>
        </p:grpSpPr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5C873218-9DCB-4FC0-B0DC-D520C745017E}"/>
                </a:ext>
              </a:extLst>
            </p:cNvPr>
            <p:cNvGrpSpPr/>
            <p:nvPr/>
          </p:nvGrpSpPr>
          <p:grpSpPr>
            <a:xfrm>
              <a:off x="7705637" y="7989154"/>
              <a:ext cx="2876070" cy="957075"/>
              <a:chOff x="4684264" y="8412390"/>
              <a:chExt cx="8622518" cy="814676"/>
            </a:xfrm>
          </p:grpSpPr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6284A3CC-52AA-4C6B-AE63-A7C9E7889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4684264" y="8412390"/>
                <a:ext cx="8622518" cy="814676"/>
              </a:xfrm>
              <a:prstGeom prst="rect">
                <a:avLst/>
              </a:prstGeom>
            </p:spPr>
          </p:pic>
        </p:grpSp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9C0C72F0-6140-481C-A0A7-48F0B21FDC3C}"/>
                </a:ext>
              </a:extLst>
            </p:cNvPr>
            <p:cNvSpPr txBox="1"/>
            <p:nvPr/>
          </p:nvSpPr>
          <p:spPr>
            <a:xfrm>
              <a:off x="7821826" y="8210201"/>
              <a:ext cx="2643689" cy="53232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200" kern="0" spc="-100" dirty="0">
                  <a:solidFill>
                    <a:srgbClr val="206D3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Regular" pitchFamily="34" charset="0"/>
                </a:rPr>
                <a:t>Recruiter</a:t>
              </a:r>
              <a:endParaRPr lang="en-US" sz="28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D9DD30-849C-4821-A2E7-51A195082B63}"/>
              </a:ext>
            </a:extLst>
          </p:cNvPr>
          <p:cNvGrpSpPr/>
          <p:nvPr/>
        </p:nvGrpSpPr>
        <p:grpSpPr>
          <a:xfrm>
            <a:off x="13153307" y="7989153"/>
            <a:ext cx="2876070" cy="957075"/>
            <a:chOff x="7705637" y="7989154"/>
            <a:chExt cx="2876070" cy="957075"/>
          </a:xfrm>
        </p:grpSpPr>
        <p:grpSp>
          <p:nvGrpSpPr>
            <p:cNvPr id="43" name="그룹 1002">
              <a:extLst>
                <a:ext uri="{FF2B5EF4-FFF2-40B4-BE49-F238E27FC236}">
                  <a16:creationId xmlns:a16="http://schemas.microsoft.com/office/drawing/2014/main" id="{CBFF9411-DBBE-42C6-B379-C99A15656F24}"/>
                </a:ext>
              </a:extLst>
            </p:cNvPr>
            <p:cNvGrpSpPr/>
            <p:nvPr/>
          </p:nvGrpSpPr>
          <p:grpSpPr>
            <a:xfrm>
              <a:off x="7705637" y="7989154"/>
              <a:ext cx="2876070" cy="957075"/>
              <a:chOff x="4684264" y="8412390"/>
              <a:chExt cx="8622518" cy="814676"/>
            </a:xfrm>
          </p:grpSpPr>
          <p:pic>
            <p:nvPicPr>
              <p:cNvPr id="45" name="Object 6">
                <a:extLst>
                  <a:ext uri="{FF2B5EF4-FFF2-40B4-BE49-F238E27FC236}">
                    <a16:creationId xmlns:a16="http://schemas.microsoft.com/office/drawing/2014/main" id="{26D9CE0F-D735-48DE-9391-1D337634D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4684264" y="8412390"/>
                <a:ext cx="8622518" cy="814676"/>
              </a:xfrm>
              <a:prstGeom prst="rect">
                <a:avLst/>
              </a:prstGeom>
            </p:spPr>
          </p:pic>
        </p:grpSp>
        <p:sp>
          <p:nvSpPr>
            <p:cNvPr id="44" name="Object 9">
              <a:extLst>
                <a:ext uri="{FF2B5EF4-FFF2-40B4-BE49-F238E27FC236}">
                  <a16:creationId xmlns:a16="http://schemas.microsoft.com/office/drawing/2014/main" id="{4DB099AF-D65A-4824-A390-B4D47A47D9E0}"/>
                </a:ext>
              </a:extLst>
            </p:cNvPr>
            <p:cNvSpPr txBox="1"/>
            <p:nvPr/>
          </p:nvSpPr>
          <p:spPr>
            <a:xfrm>
              <a:off x="7821826" y="8210201"/>
              <a:ext cx="2643689" cy="53232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200" kern="0" spc="-100" dirty="0">
                  <a:solidFill>
                    <a:srgbClr val="206D3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Regular" pitchFamily="34" charset="0"/>
                </a:rPr>
                <a:t>HR Analyst</a:t>
              </a:r>
              <a:endParaRPr lang="en-US" sz="28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782DD3A-D967-42F1-BDEF-BD274FC06E20}"/>
              </a:ext>
            </a:extLst>
          </p:cNvPr>
          <p:cNvSpPr txBox="1"/>
          <p:nvPr/>
        </p:nvSpPr>
        <p:spPr>
          <a:xfrm>
            <a:off x="1450258" y="7128881"/>
            <a:ext cx="449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7"/>
              </a:rPr>
              <a:t>https://www.flaticon.com/free-icon/recruitment_2083461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522580-5F0B-4741-8057-ED843BA55614}"/>
              </a:ext>
            </a:extLst>
          </p:cNvPr>
          <p:cNvSpPr txBox="1"/>
          <p:nvPr/>
        </p:nvSpPr>
        <p:spPr>
          <a:xfrm>
            <a:off x="6897270" y="7154471"/>
            <a:ext cx="449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8"/>
              </a:rPr>
              <a:t>https://www.flaticon.com/free-icon/training_2849198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617E65-ACC9-462F-B080-2999ABEAA65B}"/>
              </a:ext>
            </a:extLst>
          </p:cNvPr>
          <p:cNvSpPr txBox="1"/>
          <p:nvPr/>
        </p:nvSpPr>
        <p:spPr>
          <a:xfrm>
            <a:off x="12344282" y="7128881"/>
            <a:ext cx="449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9"/>
              </a:rPr>
              <a:t>https://www.flaticon.com/free-icon/human-resources_2942319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267" y="722717"/>
            <a:ext cx="13184597" cy="1450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4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Shipping / Receiving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52600" y="2552700"/>
            <a:ext cx="20421600" cy="8304227"/>
            <a:chOff x="669700" y="7672846"/>
            <a:chExt cx="16946315" cy="24149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69700" y="7672846"/>
              <a:ext cx="16946315" cy="24149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EC8F83-807A-48FC-8379-D4BDE1859C64}"/>
              </a:ext>
            </a:extLst>
          </p:cNvPr>
          <p:cNvSpPr txBox="1"/>
          <p:nvPr/>
        </p:nvSpPr>
        <p:spPr>
          <a:xfrm>
            <a:off x="3672194" y="3924300"/>
            <a:ext cx="10943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Shipping and Receiving</a:t>
            </a:r>
            <a:endParaRPr lang="en-CA" dirty="0">
              <a:solidFill>
                <a:srgbClr val="206D38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36466FB-9EFF-441A-97B0-C085F9844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5057886"/>
            <a:ext cx="4876800" cy="487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2617F5-C605-4CBB-AAB7-CC5BFE072B86}"/>
              </a:ext>
            </a:extLst>
          </p:cNvPr>
          <p:cNvSpPr txBox="1"/>
          <p:nvPr/>
        </p:nvSpPr>
        <p:spPr>
          <a:xfrm>
            <a:off x="7239000" y="9322833"/>
            <a:ext cx="381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5"/>
              </a:rPr>
              <a:t>https://www.flaticon.com/premium-icon/question-mark_4192747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2">
            <a:extLst>
              <a:ext uri="{FF2B5EF4-FFF2-40B4-BE49-F238E27FC236}">
                <a16:creationId xmlns:a16="http://schemas.microsoft.com/office/drawing/2014/main" id="{BF77C500-F4D8-4C1B-BCD8-5EA46E2DE440}"/>
              </a:ext>
            </a:extLst>
          </p:cNvPr>
          <p:cNvGrpSpPr/>
          <p:nvPr/>
        </p:nvGrpSpPr>
        <p:grpSpPr>
          <a:xfrm>
            <a:off x="6575521" y="2241455"/>
            <a:ext cx="5132359" cy="7397846"/>
            <a:chOff x="1116768" y="3318936"/>
            <a:chExt cx="5132359" cy="5132359"/>
          </a:xfrm>
        </p:grpSpPr>
        <p:pic>
          <p:nvPicPr>
            <p:cNvPr id="46" name="Object 5">
              <a:extLst>
                <a:ext uri="{FF2B5EF4-FFF2-40B4-BE49-F238E27FC236}">
                  <a16:creationId xmlns:a16="http://schemas.microsoft.com/office/drawing/2014/main" id="{8C030815-2D0A-4A67-8E2A-D48276959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16768" y="3318936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2036588" y="2154572"/>
            <a:ext cx="5132359" cy="7397846"/>
            <a:chOff x="12036588" y="3232054"/>
            <a:chExt cx="5132359" cy="5132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6588" y="3232054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768" y="2241454"/>
            <a:ext cx="5132359" cy="7397846"/>
            <a:chOff x="1116768" y="3318936"/>
            <a:chExt cx="5132359" cy="513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16768" y="3318936"/>
              <a:ext cx="5132359" cy="51323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205" y="2758353"/>
            <a:ext cx="1189439" cy="11894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1701" y="2758352"/>
            <a:ext cx="1189439" cy="11894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4533" y="2758353"/>
            <a:ext cx="1189439" cy="1189439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2916572" y="2903496"/>
            <a:ext cx="2907897" cy="10442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market Sans Bold" pitchFamily="34" charset="0"/>
              </a:rPr>
              <a:t>Shipping/Receiving</a:t>
            </a:r>
          </a:p>
          <a:p>
            <a:pPr algn="just"/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Coordinator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9819" y="511670"/>
            <a:ext cx="13473566" cy="12380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3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Shipping / Receiving Jobs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173108" y="1332635"/>
            <a:ext cx="8724174" cy="152788"/>
            <a:chOff x="1248817" y="1928310"/>
            <a:chExt cx="8724174" cy="1527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817" y="1928310"/>
              <a:ext cx="8724174" cy="15278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223972" y="2830923"/>
            <a:ext cx="2971220" cy="10442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Inventory  Analyst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440353" y="2830923"/>
            <a:ext cx="3349442" cy="10442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market Sans Bold" pitchFamily="34" charset="0"/>
              </a:rPr>
              <a:t>Operation </a:t>
            </a:r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Coordinator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33" name="그룹 1003">
            <a:extLst>
              <a:ext uri="{FF2B5EF4-FFF2-40B4-BE49-F238E27FC236}">
                <a16:creationId xmlns:a16="http://schemas.microsoft.com/office/drawing/2014/main" id="{B96EAB55-6EBC-46C1-831E-782418D6448E}"/>
              </a:ext>
            </a:extLst>
          </p:cNvPr>
          <p:cNvGrpSpPr/>
          <p:nvPr/>
        </p:nvGrpSpPr>
        <p:grpSpPr>
          <a:xfrm>
            <a:off x="1431265" y="4451000"/>
            <a:ext cx="4503365" cy="4503365"/>
            <a:chOff x="6592436" y="2339065"/>
            <a:chExt cx="5100842" cy="5100842"/>
          </a:xfrm>
        </p:grpSpPr>
        <p:pic>
          <p:nvPicPr>
            <p:cNvPr id="34" name="Object 10">
              <a:extLst>
                <a:ext uri="{FF2B5EF4-FFF2-40B4-BE49-F238E27FC236}">
                  <a16:creationId xmlns:a16="http://schemas.microsoft.com/office/drawing/2014/main" id="{04497682-F823-458F-803E-B41C83DF3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2436" y="2339065"/>
              <a:ext cx="5100842" cy="510084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ACFCF-AF93-48D4-B983-4AB3CE920CC3}"/>
              </a:ext>
            </a:extLst>
          </p:cNvPr>
          <p:cNvGrpSpPr/>
          <p:nvPr/>
        </p:nvGrpSpPr>
        <p:grpSpPr>
          <a:xfrm>
            <a:off x="12454603" y="3704661"/>
            <a:ext cx="4296327" cy="5073790"/>
            <a:chOff x="12470925" y="4067292"/>
            <a:chExt cx="4296327" cy="5073790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F67F7308-9B36-475A-8B17-F18A11B3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0695" y="4067292"/>
              <a:ext cx="3596557" cy="3596557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394B41E6-C172-4367-B7E6-F4E87A81D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0925" y="6643033"/>
              <a:ext cx="2498049" cy="2498049"/>
            </a:xfrm>
            <a:prstGeom prst="rect">
              <a:avLst/>
            </a:prstGeom>
          </p:spPr>
        </p:pic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E6503588-A6E7-41EF-90E6-257DD9C611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06" y="4078175"/>
            <a:ext cx="4876190" cy="487619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80889F2-429E-4186-A316-9C9657C20223}"/>
              </a:ext>
            </a:extLst>
          </p:cNvPr>
          <p:cNvSpPr txBox="1"/>
          <p:nvPr/>
        </p:nvSpPr>
        <p:spPr>
          <a:xfrm>
            <a:off x="1342352" y="9183502"/>
            <a:ext cx="4824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2"/>
              </a:rPr>
              <a:t>https://www.flaticon.com/premium-icon/one_1979440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3"/>
              </a:rPr>
              <a:t>https://www.flaticon.com/free-icon/order_1356556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0F7952-8B69-4025-9B85-574E0A3F0347}"/>
              </a:ext>
            </a:extLst>
          </p:cNvPr>
          <p:cNvSpPr txBox="1"/>
          <p:nvPr/>
        </p:nvSpPr>
        <p:spPr>
          <a:xfrm>
            <a:off x="6865596" y="9236659"/>
            <a:ext cx="449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4"/>
              </a:rPr>
              <a:t>https://www.flaticon.com/free-icon/two_3521999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5"/>
              </a:rPr>
              <a:t>https://www.flaticon.com/free-icon/inventory_2897763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681A88-C5C1-4086-B6BF-FCE5E0D40D09}"/>
              </a:ext>
            </a:extLst>
          </p:cNvPr>
          <p:cNvSpPr txBox="1"/>
          <p:nvPr/>
        </p:nvSpPr>
        <p:spPr>
          <a:xfrm>
            <a:off x="12324350" y="8851592"/>
            <a:ext cx="5562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6"/>
              </a:rPr>
              <a:t>https://www.flaticon.com/free-icon/three_3521937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7"/>
              </a:rPr>
              <a:t>https://www.flaticon.com/premium-icon/worldwide-shipping_2543192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8"/>
              </a:rPr>
              <a:t>https://www.flaticon.com/free-icon/check-list_3300090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2681" y="3803048"/>
            <a:ext cx="6402622" cy="1907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700" kern="0" spc="-5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Thank you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40242" y="5023336"/>
            <a:ext cx="5207516" cy="240327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5D07B56C-DB2B-47DC-A475-5EC65938746C}"/>
              </a:ext>
            </a:extLst>
          </p:cNvPr>
          <p:cNvGrpSpPr/>
          <p:nvPr/>
        </p:nvGrpSpPr>
        <p:grpSpPr>
          <a:xfrm>
            <a:off x="-1371600" y="2413724"/>
            <a:ext cx="20421600" cy="8304227"/>
            <a:chOff x="669700" y="7672846"/>
            <a:chExt cx="16946315" cy="2414978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98FE2774-0FFE-4E02-8714-26205C0E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69700" y="7672846"/>
              <a:ext cx="16946315" cy="2414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900110" y="546356"/>
            <a:ext cx="4487780" cy="14856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400" dirty="0">
                <a:solidFill>
                  <a:srgbClr val="CD6461"/>
                </a:solidFill>
                <a:latin typeface="Gmarket Sans TTF Light" panose="02000000000000000000" pitchFamily="2" charset="-128"/>
                <a:cs typeface="Gmarket Sans Light" pitchFamily="34" charset="0"/>
              </a:rPr>
              <a:t>References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824500" y="1640107"/>
            <a:ext cx="9384212" cy="163007"/>
            <a:chOff x="4824500" y="1868707"/>
            <a:chExt cx="93842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4500" y="1868707"/>
              <a:ext cx="9384212" cy="16300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4051A2-4B46-4E02-880C-08369828E05F}"/>
              </a:ext>
            </a:extLst>
          </p:cNvPr>
          <p:cNvSpPr txBox="1"/>
          <p:nvPr/>
        </p:nvSpPr>
        <p:spPr>
          <a:xfrm>
            <a:off x="495300" y="2959162"/>
            <a:ext cx="17297400" cy="6547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Presentation Template source: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miricanvas.com. (n.d., n.d. n.d.). </a:t>
            </a:r>
            <a:r>
              <a:rPr lang="en-US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Presentation Template </a:t>
            </a:r>
            <a:r>
              <a:rPr lang="ko-KR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프로이트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miricanvas.com: 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4"/>
              </a:rPr>
              <a:t>https://www.miricanvas.com/templates/search?templateTypeId=presentation&amp;keyword=%ED%94%84%EB%A1%9C%EC%9D%B4%ED%8A%B8</a:t>
            </a:r>
            <a:endParaRPr lang="en-US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Image sources: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Eucalyp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human-resources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5"/>
              </a:rPr>
              <a:t>https://www.flaticon.com/free-icon/human-resources_2942319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Eucalyp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recruitment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6"/>
              </a:rPr>
              <a:t>https://www.flaticon.com/free-icon/recruitment_2083461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Eucalyp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training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7"/>
              </a:rPr>
              <a:t>https://www.flaticon.com/free-icon/training_2849198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check-list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8"/>
              </a:rPr>
              <a:t>https://www.flaticon.com/free-icon/check-list_3300090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worldwide-shipping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flaticon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9"/>
              </a:rPr>
              <a:t>https://www.flaticon.com/premium-icon/worldwide-shipping_2543192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Kenton, W. (2020, 7 28).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human resources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investopedia.com: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0"/>
              </a:rPr>
              <a:t>https://www.investopedia.com/terms/h/humanresources.asp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Pahi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, N.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inventory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flaticon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1"/>
              </a:rPr>
              <a:t>https://www.flaticon.com/free-icon/inventory_2897763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Ware, G.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question-mark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flaticon.ca: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2"/>
              </a:rPr>
              <a:t>https://www.flaticon.com/premium-icon/question-mark_4192747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Wichai.wi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order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3"/>
              </a:rPr>
              <a:t>https://www.flaticon.com/free-icon/order_1356556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lang="en-US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one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4"/>
              </a:rPr>
              <a:t>https://www.flaticon.com/premium-icon/one_1979440</a:t>
            </a:r>
            <a:endParaRPr lang="en-CA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lang="en-US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three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5"/>
              </a:rPr>
              <a:t>https://www.flaticon.com/free-icon/three_3521937</a:t>
            </a:r>
            <a:endParaRPr lang="en-CA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lang="en-US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two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6"/>
              </a:rPr>
              <a:t>https://www.flaticon.com/free-icon/two_3521999</a:t>
            </a:r>
            <a:endParaRPr lang="en-CA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678</Words>
  <Application>Microsoft Office PowerPoint</Application>
  <PresentationFormat>Custom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Noto Sans KR</vt:lpstr>
      <vt:lpstr>Gmarket Sans TTF Light</vt:lpstr>
      <vt:lpstr>Calibri</vt:lpstr>
      <vt:lpstr>Gmarket Sans TTF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Seonhye Yoon</cp:lastModifiedBy>
  <cp:revision>23</cp:revision>
  <dcterms:created xsi:type="dcterms:W3CDTF">2021-09-27T02:49:04Z</dcterms:created>
  <dcterms:modified xsi:type="dcterms:W3CDTF">2021-10-15T04:17:02Z</dcterms:modified>
</cp:coreProperties>
</file>